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2" r:id="rId3"/>
    <p:sldId id="297" r:id="rId4"/>
    <p:sldId id="263" r:id="rId5"/>
    <p:sldId id="260" r:id="rId6"/>
    <p:sldId id="313" r:id="rId7"/>
    <p:sldId id="314" r:id="rId8"/>
    <p:sldId id="265" r:id="rId9"/>
    <p:sldId id="267" r:id="rId10"/>
    <p:sldId id="308" r:id="rId11"/>
    <p:sldId id="341" r:id="rId12"/>
    <p:sldId id="269" r:id="rId13"/>
    <p:sldId id="307" r:id="rId14"/>
    <p:sldId id="337" r:id="rId15"/>
    <p:sldId id="271" r:id="rId16"/>
    <p:sldId id="338" r:id="rId17"/>
    <p:sldId id="316" r:id="rId18"/>
    <p:sldId id="298" r:id="rId19"/>
    <p:sldId id="317" r:id="rId20"/>
    <p:sldId id="319" r:id="rId21"/>
    <p:sldId id="300" r:id="rId22"/>
    <p:sldId id="301" r:id="rId23"/>
    <p:sldId id="273" r:id="rId24"/>
    <p:sldId id="321" r:id="rId25"/>
    <p:sldId id="275" r:id="rId26"/>
    <p:sldId id="326" r:id="rId27"/>
    <p:sldId id="277" r:id="rId28"/>
    <p:sldId id="323" r:id="rId29"/>
    <p:sldId id="291" r:id="rId30"/>
    <p:sldId id="292" r:id="rId31"/>
    <p:sldId id="290" r:id="rId32"/>
    <p:sldId id="293" r:id="rId33"/>
    <p:sldId id="294" r:id="rId34"/>
    <p:sldId id="279" r:id="rId35"/>
    <p:sldId id="343" r:id="rId36"/>
    <p:sldId id="327" r:id="rId37"/>
    <p:sldId id="280" r:id="rId38"/>
    <p:sldId id="328" r:id="rId39"/>
    <p:sldId id="324" r:id="rId40"/>
    <p:sldId id="339" r:id="rId41"/>
    <p:sldId id="281" r:id="rId42"/>
    <p:sldId id="330" r:id="rId43"/>
    <p:sldId id="335" r:id="rId44"/>
    <p:sldId id="336" r:id="rId45"/>
    <p:sldId id="287" r:id="rId46"/>
    <p:sldId id="332" r:id="rId47"/>
    <p:sldId id="304" r:id="rId48"/>
    <p:sldId id="303" r:id="rId49"/>
    <p:sldId id="305" r:id="rId50"/>
    <p:sldId id="340" r:id="rId51"/>
    <p:sldId id="325" r:id="rId52"/>
    <p:sldId id="342" r:id="rId53"/>
    <p:sldId id="306" r:id="rId54"/>
    <p:sldId id="333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cirota.ru/forum/images/11/11214.jpeg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340768"/>
            <a:ext cx="4536504" cy="4339650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tikvar Shadow" pitchFamily="34" charset="0"/>
              </a:rPr>
              <a:t>М. Горький –«писатель великий,  трогательный и совершенно необходимый сегодня»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tikvar Shadow" pitchFamily="34" charset="0"/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tikvar Shadow" pitchFamily="34" charset="0"/>
              </a:rPr>
            </a:b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tikvar Shadow" pitchFamily="34" charset="0"/>
            </a:endParaRPr>
          </a:p>
        </p:txBody>
      </p:sp>
      <p:pic>
        <p:nvPicPr>
          <p:cNvPr id="1028" name="Picture 4" descr="http://fb.ru/misc/i/gallery/15252/793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8"/>
            <a:ext cx="3619536" cy="42930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Franklin Gothic Medium" pitchFamily="34" charset="0"/>
              </a:rPr>
              <a:t>ФГБОУ  ВО  Белгородский ГАУ</a:t>
            </a:r>
            <a:endParaRPr lang="ru-RU" sz="2400" b="1" dirty="0">
              <a:latin typeface="Franklin Gothic Medium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b="1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0466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Franklin Gothic Medium" pitchFamily="34" charset="0"/>
              </a:rPr>
              <a:t>Управление библиотечно-информационных ресурсов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468052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Участник Революции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1905-1907.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Осенью 1905 вступил в РСДРП (в 1917, разойдясь с большевиками в вопросе своевременности соц. революции в России, не прошёл перерегистрацию членов партии и формально выбыл из неё).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 1906 жил за границей.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Ненависть к злу и этический максимализм были источником нравственных терзаний. В 1887 году пытался покончить с собой выстрелом из огнестрельного оружия</a:t>
            </a:r>
          </a:p>
          <a:p>
            <a:pPr>
              <a:lnSpc>
                <a:spcPct val="90000"/>
              </a:lnSpc>
              <a:defRPr/>
            </a:pPr>
            <a:endParaRPr lang="ru-RU" dirty="0" smtClean="0"/>
          </a:p>
        </p:txBody>
      </p:sp>
      <p:pic>
        <p:nvPicPr>
          <p:cNvPr id="1026" name="Picture 2" descr="&amp;Kcy;&amp;acy;&amp;rcy;&amp;tcy;&amp;icy;&amp;ncy;&amp;kcy;&amp;icy; &amp;pcy;&amp;ocy; &amp;zcy;&amp;acy;&amp;pcy;&amp;rcy;&amp;ocy;&amp;scy;&amp;ucy; &amp;mcy;&amp;ocy;&amp;lcy;&amp;ocy;&amp;dcy;&amp;ocy;&amp;jcy; &amp;gcy;&amp;ocy;&amp;rcy;&amp;softcy;&amp;kcy;&amp;icy;&amp;jcy;"/>
          <p:cNvPicPr>
            <a:picLocks noChangeAspect="1" noChangeArrowheads="1"/>
          </p:cNvPicPr>
          <p:nvPr/>
        </p:nvPicPr>
        <p:blipFill>
          <a:blip r:embed="rId2" cstate="print"/>
          <a:srcRect b="8219"/>
          <a:stretch>
            <a:fillRect/>
          </a:stretch>
        </p:blipFill>
        <p:spPr bwMode="auto">
          <a:xfrm>
            <a:off x="5004048" y="260648"/>
            <a:ext cx="3905250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Ш4Р1 Г 71 Горький, М.  	Собрание сочинений в 16 томах. Т.1. Рассказы (1892-1897) / М. Горький. - М. : Правда, 1979. - 430 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7089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Настоящее издание представляет собой собрание сочинений М. Горького. Произведения собрания распределяются по томам издания</a:t>
            </a:r>
          </a:p>
        </p:txBody>
      </p:sp>
      <p:pic>
        <p:nvPicPr>
          <p:cNvPr id="65538" name="Picture 2" descr="&amp;Kcy;&amp;acy;&amp;rcy;&amp;tcy;&amp;icy;&amp;ncy;&amp;kcy;&amp;icy; &amp;pcy;&amp;ocy; &amp;zcy;&amp;acy;&amp;pcy;&amp;rcy;&amp;ocy;&amp;scy;&amp;ucy; &amp;Mcy;. &amp;Gcy;&amp;ocy;&amp;rcy;&amp;softcy;&amp;kcy;&amp;icy;&amp;jcy;. &amp;Scy;&amp;ocy;&amp;bcy;&amp;rcy;&amp;acy;&amp;ncy;&amp;icy;&amp;iecy; &amp;scy;&amp;ocy;&amp;chcy;&amp;icy;&amp;ncy;&amp;iecy;&amp;ncy;&amp;icy;&amp;jcy; &amp;vcy; 16 &amp;tcy;&amp;ocy;&amp;mcy;&amp;acy;&amp;kh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0648"/>
            <a:ext cx="4464496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0688"/>
            <a:ext cx="9144000" cy="5778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Горький начинал как провинциальный газетчик (печатался под именем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Иегудиил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Хламида). Псевдоним М. Горький (письма и документы подписывал настоящей фамилией — А. Пешков)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появился в 1892 в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тифлисской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газете «Кавказ», где был напечатан первый рассказ «Макар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Чудра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». </a:t>
            </a:r>
          </a:p>
          <a:p>
            <a:pPr algn="ctr">
              <a:lnSpc>
                <a:spcPct val="80000"/>
              </a:lnSpc>
              <a:defRPr/>
            </a:pPr>
            <a:endParaRPr lang="ru-RU" sz="2400" b="1" dirty="0" smtClean="0">
              <a:latin typeface="Comic Sans MS" pitchFamily="66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 1895, благодаря помощи В. Г. Короленко, опубликовался в популярнейшем журнале «Русское богатство» (рассказ «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Челкаш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»).</a:t>
            </a:r>
          </a:p>
          <a:p>
            <a:pPr algn="ctr">
              <a:lnSpc>
                <a:spcPct val="80000"/>
              </a:lnSpc>
              <a:defRPr/>
            </a:pPr>
            <a:endParaRPr lang="ru-RU" sz="2400" b="1" dirty="0" smtClean="0">
              <a:latin typeface="Comic Sans MS" pitchFamily="66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В 1898 в Петербурге вышла книга «Очерки и рассказы», имевшая сенсационный успех.</a:t>
            </a:r>
          </a:p>
          <a:p>
            <a:pPr algn="ctr">
              <a:lnSpc>
                <a:spcPct val="80000"/>
              </a:lnSpc>
              <a:defRPr/>
            </a:pPr>
            <a:endParaRPr lang="ru-RU" sz="2400" b="1" dirty="0" smtClean="0">
              <a:latin typeface="Comic Sans MS" pitchFamily="66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В 1899 появились поэма в прозе «Двадцать шесть и одна» и первая большая повесть «Фома Гордеев».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Слава Горького росла с невероятной быстротой и вскоре сравнялась с популярностью А. П. Чехова и Л. Н. Толстого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&amp;Kcy;&amp;acy;&amp;rcy;&amp;tcy;&amp;icy;&amp;ncy;&amp;kcy;&amp;icy; &amp;pcy;&amp;ocy; &amp;zcy;&amp;acy;&amp;pcy;&amp;rcy;&amp;ocy;&amp;scy;&amp;ucy; &amp;pcy;&amp;iecy;&amp;rcy;&amp;vcy;&amp;ycy;&amp;iecy; &amp;pcy;&amp;ucy;&amp;bcy;&amp;lcy;&amp;icy;&amp;kcy;&amp;acy;&amp;tscy;&amp;icy;&amp;icy; &amp;gcy;&amp;ocy;&amp;rcy;&amp;softcy;&amp;kcy;&amp;ocy;&amp;gcy;&amp;ocy;"/>
          <p:cNvSpPr>
            <a:spLocks noChangeAspect="1" noChangeArrowheads="1"/>
          </p:cNvSpPr>
          <p:nvPr/>
        </p:nvSpPr>
        <p:spPr bwMode="auto">
          <a:xfrm>
            <a:off x="155575" y="-1728788"/>
            <a:ext cx="4762500" cy="3609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&amp;Kcy;&amp;acy;&amp;rcy;&amp;tcy;&amp;icy;&amp;ncy;&amp;kcy;&amp;icy; &amp;pcy;&amp;ocy; &amp;zcy;&amp;acy;&amp;pcy;&amp;rcy;&amp;ocy;&amp;scy;&amp;ucy; &amp;tcy;&amp;icy;&amp;fcy;&amp;lcy;&amp;icy;&amp;scy;&amp;scy;&amp;kcy;&amp;ocy;&amp;jcy; &amp;gcy;&amp;acy;&amp;zcy;&amp;iecy;&amp;tcy;&amp;iecy; «&amp;Kcy;&amp;acy;&amp;vcy;&amp;kcy;&amp;acy;&amp;zcy;», &amp;gcy;&amp;dcy;&amp;iecy; &amp;bcy;&amp;ycy;&amp;lcy; &amp;ncy;&amp;acy;&amp;pcy;&amp;iecy;&amp;chcy;&amp;acy;&amp;tcy;&amp;acy;&amp;ncy; &amp;pcy;&amp;iecy;&amp;rcy;&amp;vcy;&amp;ycy;&amp;jcy; &amp;rcy;&amp;acy;&amp;scy;&amp;scy;&amp;kcy;&amp;acy;&amp;zcy; «&amp;Mcy;&amp;acy;&amp;kcy;&amp;acy;&amp;rcy; &amp;CHcy;&amp;ucy;&amp;dcy;&amp;rcy;&amp;acy;»."/>
          <p:cNvSpPr>
            <a:spLocks noChangeAspect="1" noChangeArrowheads="1"/>
          </p:cNvSpPr>
          <p:nvPr/>
        </p:nvSpPr>
        <p:spPr bwMode="auto">
          <a:xfrm>
            <a:off x="155575" y="-1828800"/>
            <a:ext cx="276225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F:\Новая папка\Г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6768752" cy="6508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F:\Новая папка\Г\pril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196752"/>
            <a:ext cx="5984834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 библио\Вытовтова\скан Вытовтова\123 - 0004.tif"/>
          <p:cNvPicPr>
            <a:picLocks noChangeAspect="1" noChangeArrowheads="1"/>
          </p:cNvPicPr>
          <p:nvPr/>
        </p:nvPicPr>
        <p:blipFill>
          <a:blip r:embed="rId2" cstate="print"/>
          <a:srcRect l="1747" r="2190"/>
          <a:stretch>
            <a:fillRect/>
          </a:stretch>
        </p:blipFill>
        <p:spPr bwMode="auto">
          <a:xfrm>
            <a:off x="4932040" y="188640"/>
            <a:ext cx="3960440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19888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 книгу классика советской литературы вошли избранные рассказы "Макар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Чудра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", "Старуха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Изергиль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", "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Челкаш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", "Песня о Буревестнике", "Песня о Соколе" и другие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Ш4Р1 Г71 Горький, М.  </a:t>
            </a:r>
          </a:p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Рассказы / М. Горький. - М. : Сов. Россия, 1981. - 352 с </a:t>
            </a:r>
          </a:p>
        </p:txBody>
      </p:sp>
    </p:spTree>
  </p:cSld>
  <p:clrMapOvr>
    <a:masterClrMapping/>
  </p:clrMapOvr>
  <p:transition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44644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К 1910-м гг. имя Горького стало одним из самых популярных в России, а затем и в Европе (первый его рассказ напечатан в 1892), его творчество вызвало огромную критическую литературу</a:t>
            </a:r>
          </a:p>
          <a:p>
            <a:pPr algn="ctr"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Постановки его пьес на сцене Московского Художественного театра имели исключительный успех и сопровождались антиправительственными выступлениями публики</a:t>
            </a:r>
          </a:p>
        </p:txBody>
      </p:sp>
      <p:sp>
        <p:nvSpPr>
          <p:cNvPr id="35842" name="AutoShape 2" descr="&amp;Kcy;&amp;acy;&amp;rcy;&amp;tcy;&amp;icy;&amp;ncy;&amp;kcy;&amp;icy; &amp;pcy;&amp;ocy; &amp;zcy;&amp;acy;&amp;pcy;&amp;rcy;&amp;ocy;&amp;scy;&amp;ucy; &amp;tcy;&amp;icy;&amp;fcy;&amp;lcy;&amp;icy;&amp;scy;&amp;scy;&amp;kcy;&amp;ocy;&amp;jcy; &amp;gcy;&amp;acy;&amp;zcy;&amp;iecy;&amp;tcy;&amp;iecy; «&amp;Kcy;&amp;acy;&amp;vcy;&amp;kcy;&amp;acy;&amp;zcy;», &amp;gcy;&amp;dcy;&amp;iecy; &amp;bcy;&amp;ycy;&amp;lcy; &amp;ncy;&amp;acy;&amp;pcy;&amp;iecy;&amp;chcy;&amp;acy;&amp;tcy;&amp;acy;&amp;ncy; &amp;pcy;&amp;iecy;&amp;rcy;&amp;vcy;&amp;ycy;&amp;jcy; &amp;rcy;&amp;acy;&amp;scy;&amp;scy;&amp;kcy;&amp;acy;&amp;zcy; «&amp;Mcy;&amp;acy;&amp;kcy;&amp;acy;&amp;rcy; &amp;CHcy;&amp;ucy;&amp;dcy;&amp;rcy;&amp;acy;»."/>
          <p:cNvSpPr>
            <a:spLocks noChangeAspect="1" noChangeArrowheads="1"/>
          </p:cNvSpPr>
          <p:nvPr/>
        </p:nvSpPr>
        <p:spPr bwMode="auto">
          <a:xfrm>
            <a:off x="155575" y="-1409700"/>
            <a:ext cx="4495800" cy="2943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3" name="Picture 3" descr="F:\Новая папка\Г\ро.jpeg"/>
          <p:cNvPicPr>
            <a:picLocks noChangeAspect="1" noChangeArrowheads="1"/>
          </p:cNvPicPr>
          <p:nvPr/>
        </p:nvPicPr>
        <p:blipFill>
          <a:blip r:embed="rId4" cstate="print"/>
          <a:srcRect r="21713" b="13207"/>
          <a:stretch>
            <a:fillRect/>
          </a:stretch>
        </p:blipFill>
        <p:spPr bwMode="auto">
          <a:xfrm flipH="1">
            <a:off x="4860032" y="476672"/>
            <a:ext cx="4066838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AutoShape 2" descr="&amp;Kcy;&amp;acy;&amp;rcy;&amp;tcy;&amp;icy;&amp;ncy;&amp;kcy;&amp;icy; &amp;pcy;&amp;ocy; &amp;zcy;&amp;acy;&amp;pcy;&amp;rcy;&amp;ocy;&amp;scy;&amp;ucy; &amp;gcy;&amp;ocy;&amp;rcy;&amp;softcy;&amp;kcy;&amp;icy;&amp;jcy;"/>
          <p:cNvSpPr>
            <a:spLocks noChangeAspect="1" noChangeArrowheads="1"/>
          </p:cNvSpPr>
          <p:nvPr/>
        </p:nvSpPr>
        <p:spPr bwMode="auto">
          <a:xfrm>
            <a:off x="155575" y="-2743200"/>
            <a:ext cx="4105275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 библио\Вытовтова\скан Вытовтова\123 - 0003.tif"/>
          <p:cNvPicPr>
            <a:picLocks noChangeAspect="1" noChangeArrowheads="1"/>
          </p:cNvPicPr>
          <p:nvPr/>
        </p:nvPicPr>
        <p:blipFill>
          <a:blip r:embed="rId2" cstate="print"/>
          <a:srcRect l="6060" t="991" r="37887" b="32723"/>
          <a:stretch>
            <a:fillRect/>
          </a:stretch>
        </p:blipFill>
        <p:spPr bwMode="auto">
          <a:xfrm>
            <a:off x="5220072" y="260648"/>
            <a:ext cx="3685609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79512" y="2564904"/>
            <a:ext cx="482453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600" b="1" dirty="0" smtClean="0">
                <a:latin typeface="Comic Sans MS" pitchFamily="66" charset="0"/>
                <a:cs typeface="Times New Roman" pitchFamily="18" charset="0"/>
              </a:rPr>
              <a:t>Бесконечные странствия и скитания Максима Горького по бескрайним просторам России нашли свое отражение в рассказах. В книгу также вошел первый рассказ писателя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600" b="1" dirty="0" smtClean="0">
                <a:latin typeface="Comic Sans MS" pitchFamily="66" charset="0"/>
                <a:cs typeface="Times New Roman" pitchFamily="18" charset="0"/>
              </a:rPr>
              <a:t>«Макар </a:t>
            </a:r>
            <a:r>
              <a:rPr lang="ru-RU" sz="2600" b="1" dirty="0" err="1" smtClean="0">
                <a:latin typeface="Comic Sans MS" pitchFamily="66" charset="0"/>
                <a:cs typeface="Times New Roman" pitchFamily="18" charset="0"/>
              </a:rPr>
              <a:t>Чудра</a:t>
            </a:r>
            <a:r>
              <a:rPr lang="ru-RU" sz="2600" b="1" dirty="0" smtClean="0">
                <a:latin typeface="Comic Sans MS" pitchFamily="66" charset="0"/>
                <a:cs typeface="Times New Roman" pitchFamily="18" charset="0"/>
              </a:rPr>
              <a:t> 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486003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Comic Sans MS" pitchFamily="66" charset="0"/>
                <a:cs typeface="Times New Roman" pitchFamily="18" charset="0"/>
              </a:rPr>
              <a:t>Ш4Р1 Г71 Горький, М.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latin typeface="Comic Sans MS" pitchFamily="66" charset="0"/>
                <a:cs typeface="Times New Roman" pitchFamily="18" charset="0"/>
              </a:rPr>
              <a:t>Фома Гордеев : повесть; Рассказы / М. Горький. - М. : Худож. лит., 1985. - 464 с</a:t>
            </a:r>
          </a:p>
        </p:txBody>
      </p:sp>
    </p:spTree>
  </p:cSld>
  <p:clrMapOvr>
    <a:masterClrMapping/>
  </p:clrMapOvr>
  <p:transition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&amp;Kcy;&amp;acy;&amp;rcy;&amp;tcy;&amp;icy;&amp;ncy;&amp;kcy;&amp;icy; &amp;pcy;&amp;ocy; &amp;zcy;&amp;acy;&amp;pcy;&amp;rcy;&amp;ocy;&amp;scy;&amp;ucy; &amp;scy;&amp;tscy;&amp;iecy;&amp;ncy;&amp;acy; &amp;icy;&amp;zcy; &amp;scy;&amp;pcy;&amp;iecy;&amp;kcy;&amp;tcy;&amp;acy;&amp;kcy;&amp;lcy;&amp;yacy; &amp;gcy;&amp;ocy;&amp;rcy;&amp;softcy;&amp;kcy;&amp;ocy;&amp;gcy;&amp;ocy; 1892"/>
          <p:cNvSpPr>
            <a:spLocks noChangeAspect="1" noChangeArrowheads="1"/>
          </p:cNvSpPr>
          <p:nvPr/>
        </p:nvSpPr>
        <p:spPr bwMode="auto">
          <a:xfrm>
            <a:off x="155575" y="-808038"/>
            <a:ext cx="2857500" cy="16954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F:\Новая папка\День Земли\Gorky_1902_MHT.jpg"/>
          <p:cNvPicPr>
            <a:picLocks noChangeAspect="1" noChangeArrowheads="1"/>
          </p:cNvPicPr>
          <p:nvPr/>
        </p:nvPicPr>
        <p:blipFill>
          <a:blip r:embed="rId2" cstate="print"/>
          <a:srcRect l="2337"/>
          <a:stretch>
            <a:fillRect/>
          </a:stretch>
        </p:blipFill>
        <p:spPr bwMode="auto">
          <a:xfrm>
            <a:off x="539552" y="260648"/>
            <a:ext cx="7344816" cy="4462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&amp;Kcy;&amp;acy;&amp;rcy;&amp;tcy;&amp;icy;&amp;ncy;&amp;kcy;&amp;icy; &amp;pcy;&amp;ocy; &amp;zcy;&amp;acy;&amp;pcy;&amp;rcy;&amp;ocy;&amp;scy;&amp;ucy; &amp;scy;&amp;tscy;&amp;iecy;&amp;ncy;&amp;acy; &amp;icy;&amp;zcy; &amp;scy;&amp;pcy;&amp;iecy;&amp;kcy;&amp;tcy;&amp;acy;&amp;kcy;&amp;lcy;&amp;yacy; &amp;gcy;&amp;ocy;&amp;rcy;&amp;softcy;&amp;kcy;&amp;ocy;&amp;gcy;&amp;ocy; 18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850656"/>
            <a:ext cx="6303730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0" y="1700213"/>
            <a:ext cx="5435600" cy="4395787"/>
          </a:xfrm>
        </p:spPr>
        <p:txBody>
          <a:bodyPr>
            <a:normAutofit/>
          </a:bodyPr>
          <a:lstStyle/>
          <a:p>
            <a:pPr marL="0" algn="ctr">
              <a:lnSpc>
                <a:spcPct val="90000"/>
              </a:lnSpc>
              <a:buNone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 1895 году работала корректором в самарской газете, где познакомилась с Горьким публиковавшемся в издании.</a:t>
            </a:r>
          </a:p>
          <a:p>
            <a:pPr marL="0" algn="ctr">
              <a:lnSpc>
                <a:spcPct val="90000"/>
              </a:lnSpc>
              <a:buNone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 августе 1896 года они обвенчались </a:t>
            </a:r>
          </a:p>
          <a:p>
            <a:pPr marL="0" algn="ctr">
              <a:lnSpc>
                <a:spcPct val="90000"/>
              </a:lnSpc>
              <a:buNone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 1897 году родила сына Максима.</a:t>
            </a:r>
          </a:p>
          <a:p>
            <a:pPr marL="0" algn="ctr">
              <a:lnSpc>
                <a:spcPct val="90000"/>
              </a:lnSpc>
              <a:buNone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Являлась видным и влиятельным деятелем партии эсеров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295400"/>
          </a:xfrm>
        </p:spPr>
        <p:txBody>
          <a:bodyPr>
            <a:normAutofit/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tikvar Shadow" pitchFamily="34" charset="0"/>
                <a:ea typeface="+mn-ea"/>
                <a:cs typeface="+mn-cs"/>
              </a:rPr>
              <a:t> Екатерина Павловна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tikvar Shadow" pitchFamily="34" charset="0"/>
                <a:ea typeface="+mn-ea"/>
                <a:cs typeface="+mn-cs"/>
              </a:rPr>
              <a:t>Волжина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tikvar Shadow" pitchFamily="34" charset="0"/>
              <a:ea typeface="+mn-ea"/>
              <a:cs typeface="+mn-cs"/>
            </a:endParaRPr>
          </a:p>
        </p:txBody>
      </p:sp>
      <p:pic>
        <p:nvPicPr>
          <p:cNvPr id="18434" name="Picture 2" descr="http://russlitxx.narod.ru/gor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1710" y="1700808"/>
            <a:ext cx="3349003" cy="475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268760"/>
            <a:ext cx="38884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 1904 г. Мария Андреева жила в гражданском браке с М.Горьким.</a:t>
            </a:r>
          </a:p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 1906-1913 гг. Андреева жила с  М.Горьким в эмиграции.</a:t>
            </a:r>
          </a:p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Расстались они в 1921 году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tikvar Shadow" pitchFamily="34" charset="0"/>
              </a:rPr>
              <a:t>Андреева Мария Фёдоровна</a:t>
            </a:r>
          </a:p>
        </p:txBody>
      </p:sp>
      <p:pic>
        <p:nvPicPr>
          <p:cNvPr id="66562" name="Picture 2" descr="&amp;Mcy;.&amp;Fcy;. &amp;Acy;&amp;ncy;&amp;dcy;&amp;rcy;&amp;iecy;&amp;iecy;&amp;vcy;&amp;acy;. 1890-1900-&amp;iecy; &amp;gcy;&amp;gcy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052736"/>
            <a:ext cx="3823890" cy="5405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836712"/>
            <a:ext cx="4104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Максим Горький, настоящее имя которого Алесей Максимович Пешков-  </a:t>
            </a:r>
          </a:p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выдающийся русский писатель, драматург и прозаик, на рубеже </a:t>
            </a:r>
          </a:p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XIX-XX столетий являлся одним из самых востребованных авторов</a:t>
            </a:r>
            <a:endParaRPr lang="ru-RU" sz="2400" b="1" dirty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20482" name="AutoShape 2" descr="&amp;Kcy;&amp;acy;&amp;rcy;&amp;tcy;&amp;icy;&amp;ncy;&amp;kcy;&amp;icy; &amp;pcy;&amp;ocy; &amp;zcy;&amp;acy;&amp;pcy;&amp;rcy;&amp;ocy;&amp;scy;&amp;ucy; &amp;mcy;&amp;acy;&amp;kcy;&amp;scy;&amp;icy;&amp;mcy; &amp;gcy;&amp;ocy;&amp;rcy;&amp;softcy;&amp;kcy;&amp;icy;&amp;jcy;"/>
          <p:cNvSpPr>
            <a:spLocks noChangeAspect="1" noChangeArrowheads="1"/>
          </p:cNvSpPr>
          <p:nvPr/>
        </p:nvSpPr>
        <p:spPr bwMode="auto">
          <a:xfrm>
            <a:off x="155575" y="-1401763"/>
            <a:ext cx="2238375" cy="2924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4" name="Picture 4" descr="&amp;Kcy;&amp;acy;&amp;rcy;&amp;tcy;&amp;icy;&amp;ncy;&amp;kcy;&amp;icy; &amp;pcy;&amp;ocy; &amp;zcy;&amp;acy;&amp;pcy;&amp;rcy;&amp;ocy;&amp;scy;&amp;ucy; &amp;mcy;&amp;acy;&amp;kcy;&amp;scy;&amp;icy;&amp;mcy; &amp;gcy;&amp;ocy;&amp;rcy;&amp;softcy;&amp;kcy;&amp;icy;&amp;j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4664"/>
            <a:ext cx="4047355" cy="5832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tikvar Shadow" pitchFamily="34" charset="0"/>
              </a:rPr>
              <a:t>Мария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tikvar Shadow" pitchFamily="34" charset="0"/>
              </a:rPr>
              <a:t>Будберг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tikvar Shadow" pitchFamily="34" charset="0"/>
            </a:endParaRPr>
          </a:p>
        </p:txBody>
      </p:sp>
      <p:pic>
        <p:nvPicPr>
          <p:cNvPr id="67586" name="Picture 2" descr="&amp;fcy;&amp;ocy;&amp;tcy;&amp;ocy;&amp;gcy;&amp;rcy;&amp;acy;&amp;fcy;&amp;icy;&amp;yacy; &amp;Mcy;&amp;acy;&amp;rcy;&amp;icy;&amp;yacy; &amp;Bcy;&amp;ucy;&amp;dcy;&amp;bcy;&amp;iecy;&amp;rcy;&amp;g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052736"/>
            <a:ext cx="3951657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1124744"/>
            <a:ext cx="41764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Познакомившись </a:t>
            </a:r>
          </a:p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 М. Горьким, стала его секретарём, а затем и фактической женой. Прожила в доме Горького, с небольшими перерывами, </a:t>
            </a:r>
          </a:p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 1920 по 1933 год (когда он жил в Италии до возвращения в СССР)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0" y="1268413"/>
            <a:ext cx="3744913" cy="525621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1417638"/>
          </a:xfrm>
        </p:spPr>
        <p:txBody>
          <a:bodyPr>
            <a:normAutofit/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tikvar Shadow" pitchFamily="34" charset="0"/>
                <a:ea typeface="+mn-ea"/>
                <a:cs typeface="+mn-cs"/>
              </a:rPr>
              <a:t>Эмиграция 1905-1917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tikvar Shadow" pitchFamily="34" charset="0"/>
              <a:ea typeface="+mn-ea"/>
              <a:cs typeface="+mn-cs"/>
            </a:endParaRPr>
          </a:p>
        </p:txBody>
      </p:sp>
      <p:pic>
        <p:nvPicPr>
          <p:cNvPr id="30722" name="Picture 2" descr="&amp;Kcy;&amp;acy;&amp;rcy;&amp;tcy;&amp;icy;&amp;ncy;&amp;kcy;&amp;icy; &amp;pcy;&amp;ocy; &amp;zcy;&amp;acy;&amp;pcy;&amp;rcy;&amp;ocy;&amp;scy;&amp;ucy; &amp;ocy;&amp;scy;&amp;tcy;&amp;rcy;&amp;ocy;&amp;vcy; &amp;Kcy;&amp;acy;&amp;pcy;&amp;r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340768"/>
            <a:ext cx="4855540" cy="4176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340768"/>
            <a:ext cx="4211960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После поражения революции 1905-1907гг. Горький эмигрировал на остров Капри (Италия).</a:t>
            </a:r>
          </a:p>
          <a:p>
            <a:pPr algn="ctr">
              <a:lnSpc>
                <a:spcPct val="11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Взгляды его изменились, стали ближе к религии, что нашло отражение в повести "Исповедь" (1908)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ntikvar Shadow" pitchFamily="34" charset="0"/>
                <a:ea typeface="+mn-ea"/>
                <a:cs typeface="+mn-cs"/>
              </a:rPr>
              <a:t>Эмиграция 1917-1928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ntikvar Shadow" pitchFamily="34" charset="0"/>
              <a:ea typeface="+mn-ea"/>
              <a:cs typeface="+mn-cs"/>
            </a:endParaRPr>
          </a:p>
        </p:txBody>
      </p:sp>
      <p:pic>
        <p:nvPicPr>
          <p:cNvPr id="21508" name="Picture 4" descr="Картинка 4 из 7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268760"/>
            <a:ext cx="3575948" cy="5239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504" y="1268760"/>
            <a:ext cx="4896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 1921 по 1928 Горький жил в Сорренто.</a:t>
            </a:r>
          </a:p>
          <a:p>
            <a:pPr algn="ctr"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Написал цикл </a:t>
            </a:r>
          </a:p>
          <a:p>
            <a:pPr algn="ctr"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«Рассказы 1922-24 годов», «Заметки из дневника» (1924), роман «Дело Артамоновых» (1925), начал работать над романом-эпопеей «Жизнь Клима Самгина» (1925-36)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12776"/>
            <a:ext cx="9144000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 конце 1913 года возвратился в Россию. </a:t>
            </a:r>
          </a:p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 первых дней войны занял антимилитаристскую, интернационалистскую позицию. </a:t>
            </a:r>
          </a:p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Февральскую революцию 1917  Горький встретил восторженно, видя в ней победу демократических сил страны, восставшего народа.</a:t>
            </a:r>
          </a:p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Его квартира в Петрограде в феврале - марте напоминала "штаб", где собирались политические и общественные деятели, рабочие, литераторы, художники, артисты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9" name="Picture 7" descr="F:\Новая папка\Г\content_m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5650"/>
            <a:ext cx="6912768" cy="4507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9634" name="AutoShape 2" descr="&amp;Kcy;&amp;acy;&amp;rcy;&amp;tcy;&amp;icy;&amp;ncy;&amp;kcy;&amp;icy; &amp;pcy;&amp;ocy; &amp;zcy;&amp;acy;&amp;pcy;&amp;rcy;&amp;ocy;&amp;scy;&amp;ucy; &amp;kcy;&amp;vcy;&amp;acy;&amp;rcy;&amp;tcy;&amp;icy;&amp;rcy;&amp;acy; &amp;vcy; &amp;Pcy;&amp;iecy;&amp;tcy;&amp;rcy;&amp;ocy;&amp;gcy;&amp;rcy;&amp;acy;&amp;dcy;&amp;iecy; &amp;ucy; &amp;gcy;&amp;ocy;&amp;rcy;&amp;softcy;&amp;kcy;&amp;ocy;&amp;gcy;&amp;ocy;"/>
          <p:cNvSpPr>
            <a:spLocks noChangeAspect="1" noChangeArrowheads="1"/>
          </p:cNvSpPr>
          <p:nvPr/>
        </p:nvSpPr>
        <p:spPr bwMode="auto">
          <a:xfrm>
            <a:off x="155575" y="-1287463"/>
            <a:ext cx="4762500" cy="2695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36" name="AutoShape 4" descr="&amp;Kcy;&amp;acy;&amp;rcy;&amp;tcy;&amp;icy;&amp;ncy;&amp;kcy;&amp;icy; &amp;pcy;&amp;ocy; &amp;zcy;&amp;acy;&amp;pcy;&amp;rcy;&amp;ocy;&amp;scy;&amp;ucy; &amp;kcy;&amp;vcy;&amp;acy;&amp;rcy;&amp;tcy;&amp;icy;&amp;rcy;&amp;acy; &amp;vcy; &amp;Pcy;&amp;iecy;&amp;tcy;&amp;rcy;&amp;ocy;&amp;gcy;&amp;rcy;&amp;acy;&amp;dcy;&amp;iecy; &amp;ucy; &amp;gcy;&amp;ocy;&amp;rcy;&amp;softcy;&amp;kcy;&amp;ocy;&amp;gcy;&amp;ocy;"/>
          <p:cNvSpPr>
            <a:spLocks noChangeAspect="1" noChangeArrowheads="1"/>
          </p:cNvSpPr>
          <p:nvPr/>
        </p:nvSpPr>
        <p:spPr bwMode="auto">
          <a:xfrm>
            <a:off x="155575" y="-1287463"/>
            <a:ext cx="4762500" cy="2695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9638" name="Picture 6" descr="F:\Новая папка\Г\144738_72_i_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987824" y="2996952"/>
            <a:ext cx="5848219" cy="3594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40768"/>
            <a:ext cx="9144000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Горький стал инициатором ряда общественно-культурных начинаний, уделял большое внимание делу охраны памятников культуры</a:t>
            </a:r>
          </a:p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12 марта в речи на митинге в Михайловском театре сообщил о мерах, принятых по охране памятников искусства. Написал ряд статей, возмущаясь массовым вывозом из России худ. ценностей на "американские миллионы", протестовал против ограбления страны, участвовал в учреждении "Общества памяти декабристов", "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Обществва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Дома-музея памяти борцов за свободу" (май)</a:t>
            </a:r>
          </a:p>
          <a:p>
            <a:pPr indent="-342900">
              <a:spcBef>
                <a:spcPct val="20000"/>
              </a:spcBef>
              <a:defRPr/>
            </a:pPr>
            <a:endParaRPr lang="ru-RU" sz="2400" b="1" dirty="0" smtClean="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Новая папка\Г\0_430eb_b99afe5f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5536" y="332656"/>
            <a:ext cx="5881595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711" name="Picture 7" descr="F:\Новая папка\Г\M_Gorkiy_i_Yago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068960"/>
            <a:ext cx="5426486" cy="3617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2708" name="AutoShape 4" descr="&amp;Kcy;&amp;acy;&amp;rcy;&amp;tcy;&amp;icy;&amp;ncy;&amp;kcy;&amp;icy; &amp;pcy;&amp;ocy; &amp;zcy;&amp;acy;&amp;pcy;&amp;rcy;&amp;ocy;&amp;scy;&amp;ucy; &amp;kcy;&amp;vcy;&amp;acy;&amp;rcy;&amp;tcy;&amp;icy;&amp;rcy;&amp;acy; &amp;vcy; &amp;Pcy;&amp;iecy;&amp;tcy;&amp;rcy;&amp;ocy;&amp;gcy;&amp;rcy;&amp;acy;&amp;dcy;&amp;iecy; &amp;ucy; &amp;gcy;&amp;ocy;&amp;rcy;&amp;softcy;&amp;kcy;&amp;ocy;&amp;gcy;&amp;ocy;"/>
          <p:cNvSpPr>
            <a:spLocks noChangeAspect="1" noChangeArrowheads="1"/>
          </p:cNvSpPr>
          <p:nvPr/>
        </p:nvSpPr>
        <p:spPr bwMode="auto">
          <a:xfrm>
            <a:off x="155575" y="-1836738"/>
            <a:ext cx="4762500" cy="3829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2710" name="AutoShape 6" descr="&amp;Kcy;&amp;acy;&amp;rcy;&amp;tcy;&amp;icy;&amp;ncy;&amp;kcy;&amp;icy; &amp;pcy;&amp;ocy; &amp;zcy;&amp;acy;&amp;pcy;&amp;rcy;&amp;ocy;&amp;scy;&amp;ucy; &amp;scy;&amp;ocy;&amp;bcy;&amp;rcy;&amp;acy;&amp;ncy;&amp;icy;&amp;iecy; &amp;rcy;&amp;iecy;&amp;vcy;&amp;ocy;&amp;lcy;&amp;yucy;&amp;tscy;&amp;icy;&amp;ocy;&amp;ncy;&amp;iecy;&amp;rcy;&amp;ocy;&amp;vcy; &amp;gcy;&amp;ocy;&amp;rcy;&amp;softcy;&amp;kcy;&amp;ocy;&amp;gcy;&amp;ocy;"/>
          <p:cNvSpPr>
            <a:spLocks noChangeAspect="1" noChangeArrowheads="1"/>
          </p:cNvSpPr>
          <p:nvPr/>
        </p:nvSpPr>
        <p:spPr bwMode="auto">
          <a:xfrm>
            <a:off x="155575" y="-1989138"/>
            <a:ext cx="6229350" cy="4152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0688"/>
            <a:ext cx="9144000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По убеждению Горького, "без демократии нет будущего", "сильный человек - это разумный человек", а потому необходимо "вооружиться точными знаниями</a:t>
            </a:r>
          </a:p>
          <a:p>
            <a:pPr indent="-342900" algn="ctr">
              <a:lnSpc>
                <a:spcPct val="90000"/>
              </a:lnSpc>
              <a:spcBef>
                <a:spcPct val="20000"/>
              </a:spcBef>
              <a:defRPr/>
            </a:pPr>
            <a:endParaRPr lang="ru-RU" sz="2400" b="1" dirty="0" smtClean="0">
              <a:latin typeface="Comic Sans MS" pitchFamily="66" charset="0"/>
              <a:cs typeface="Times New Roman" pitchFamily="18" charset="0"/>
            </a:endParaRPr>
          </a:p>
          <a:p>
            <a:pPr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При активном участии Горького создаётся "Лига социального воспитания" (4 июня), организуется Дом учёных</a:t>
            </a:r>
          </a:p>
          <a:p>
            <a:pPr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Одним из важнейших научно-просветительских начинаний Горького в эти дни (март) было создание "Свободной ассоциации для развития и распространения положительных наук</a:t>
            </a:r>
          </a:p>
          <a:p>
            <a:pPr indent="-342900" algn="ctr">
              <a:lnSpc>
                <a:spcPct val="90000"/>
              </a:lnSpc>
              <a:spcBef>
                <a:spcPct val="20000"/>
              </a:spcBef>
              <a:defRPr/>
            </a:pPr>
            <a:endParaRPr lang="ru-RU" sz="2400" b="1" dirty="0" smtClean="0">
              <a:latin typeface="Comic Sans MS" pitchFamily="66" charset="0"/>
              <a:cs typeface="Times New Roman" pitchFamily="18" charset="0"/>
            </a:endParaRPr>
          </a:p>
          <a:p>
            <a:pPr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Горький считал, что народу необходимо дать все необходимые знания, хотел объединить силы молодой и старой интеллигенции России – словом, делал все возможное для жизни страны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 descr="&amp;Kcy;&amp;acy;&amp;rcy;&amp;tcy;&amp;icy;&amp;ncy;&amp;kcy;&amp;icy; &amp;pcy;&amp;ocy; &amp;zcy;&amp;acy;&amp;pcy;&amp;rcy;&amp;ocy;&amp;scy;&amp;ucy; &amp;gcy;&amp;ocy;&amp;rcy;&amp;softcy;&amp;kcy;&amp;icy;&amp;jcy; &amp;icy; &amp;lcy;&amp;iecy;&amp;ncy;&amp;icy;&amp;ncy;"/>
          <p:cNvSpPr>
            <a:spLocks noChangeAspect="1" noChangeArrowheads="1"/>
          </p:cNvSpPr>
          <p:nvPr/>
        </p:nvSpPr>
        <p:spPr bwMode="auto">
          <a:xfrm>
            <a:off x="155575" y="-1943100"/>
            <a:ext cx="6096000" cy="4048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0" name="AutoShape 4" descr="&amp;Kcy;&amp;acy;&amp;rcy;&amp;tcy;&amp;icy;&amp;ncy;&amp;kcy;&amp;icy; &amp;pcy;&amp;ocy; &amp;zcy;&amp;acy;&amp;pcy;&amp;rcy;&amp;ocy;&amp;scy;&amp;ucy; &amp;gcy;&amp;ocy;&amp;rcy;&amp;softcy;&amp;kcy;&amp;icy;&amp;jcy; &amp;icy; &amp;lcy;&amp;iecy;&amp;ncy;&amp;icy;&amp;ncy;"/>
          <p:cNvSpPr>
            <a:spLocks noChangeAspect="1" noChangeArrowheads="1"/>
          </p:cNvSpPr>
          <p:nvPr/>
        </p:nvSpPr>
        <p:spPr bwMode="auto">
          <a:xfrm>
            <a:off x="155575" y="-1943100"/>
            <a:ext cx="6096000" cy="4048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62" name="Picture 6" descr="&amp;Kcy;&amp;acy;&amp;rcy;&amp;tcy;&amp;icy;&amp;ncy;&amp;kcy;&amp;icy; &amp;pcy;&amp;ocy; &amp;zcy;&amp;acy;&amp;pcy;&amp;rcy;&amp;ocy;&amp;scy;&amp;ucy; &amp;gcy;&amp;ocy;&amp;rcy;&amp;softcy;&amp;kcy;&amp;icy;&amp;jcy; &amp;icy; &amp;lcy;&amp;iecy;&amp;ncy;&amp;icy;&amp;ncy;"/>
          <p:cNvPicPr>
            <a:picLocks noChangeAspect="1" noChangeArrowheads="1"/>
          </p:cNvPicPr>
          <p:nvPr/>
        </p:nvPicPr>
        <p:blipFill>
          <a:blip r:embed="rId2" cstate="print"/>
          <a:srcRect b="9426"/>
          <a:stretch>
            <a:fillRect/>
          </a:stretch>
        </p:blipFill>
        <p:spPr bwMode="auto">
          <a:xfrm>
            <a:off x="1403648" y="116632"/>
            <a:ext cx="6217919" cy="576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09320"/>
            <a:ext cx="9144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У Горького с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В.И.Лениным</a:t>
            </a:r>
            <a:endParaRPr lang="ru-RU" sz="2400" b="1" dirty="0" smtClean="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805264"/>
            <a:ext cx="9144000" cy="892523"/>
          </a:xfrm>
        </p:spPr>
        <p:txBody>
          <a:bodyPr>
            <a:noAutofit/>
          </a:bodyPr>
          <a:lstStyle/>
          <a:p>
            <a:pPr marL="0" algn="ctr">
              <a:lnSpc>
                <a:spcPct val="90000"/>
              </a:lnSpc>
              <a:buNone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Максим Горький в качестве покровителя </a:t>
            </a:r>
          </a:p>
          <a:p>
            <a:pPr marL="0" algn="ctr">
              <a:lnSpc>
                <a:spcPct val="90000"/>
              </a:lnSpc>
              <a:buNone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Самуила Маршака</a:t>
            </a:r>
          </a:p>
        </p:txBody>
      </p:sp>
      <p:pic>
        <p:nvPicPr>
          <p:cNvPr id="22532" name="Picture 4" descr="gorki1936mar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6957933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620688"/>
            <a:ext cx="47525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«Вкратце биографию Горького знает каждый ребёнок. А подробно? Я бы всё равно не смог рассказать об этой богатейшей, бесконечно содержательной и яркой жизни… Тут нужно мастерство самого Горького». </a:t>
            </a:r>
          </a:p>
          <a:p>
            <a:pPr algn="r">
              <a:buNone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    (А.В.Луначарский)</a:t>
            </a:r>
            <a:endParaRPr lang="ru-RU" sz="2400" b="1" dirty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24578" name="AutoShape 2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193925"/>
            <a:ext cx="3038475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193925"/>
            <a:ext cx="3038475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193925"/>
            <a:ext cx="3038475" cy="457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4" name="AutoShape 8" descr="&amp;Kcy;&amp;acy;&amp;rcy;&amp;tcy;&amp;icy;&amp;ncy;&amp;kcy;&amp;icy; &amp;pcy;&amp;ocy; &amp;zcy;&amp;acy;&amp;pcy;&amp;rcy;&amp;ocy;&amp;scy;&amp;ucy; &amp;mcy;&amp;acy;&amp;kcy;&amp;scy;&amp;icy;&amp;mcy; &amp;gcy;&amp;ocy;&amp;rcy;&amp;softcy;&amp;kcy;&amp;icy;&amp;jcy;"/>
          <p:cNvSpPr>
            <a:spLocks noChangeAspect="1" noChangeArrowheads="1"/>
          </p:cNvSpPr>
          <p:nvPr/>
        </p:nvSpPr>
        <p:spPr bwMode="auto">
          <a:xfrm>
            <a:off x="155575" y="-1341438"/>
            <a:ext cx="2095500" cy="2800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6" name="Picture 10" descr="&amp;Kcy;&amp;acy;&amp;rcy;&amp;tcy;&amp;icy;&amp;ncy;&amp;kcy;&amp;icy; &amp;pcy;&amp;ocy; &amp;zcy;&amp;acy;&amp;pcy;&amp;rcy;&amp;ocy;&amp;scy;&amp;ucy; &amp;mcy;&amp;acy;&amp;kcy;&amp;scy;&amp;icy;&amp;mcy; &amp;gcy;&amp;ocy;&amp;rcy;&amp;softcy;&amp;kcy;&amp;icy;&amp;j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620688"/>
            <a:ext cx="3806552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21288"/>
            <a:ext cx="9144000" cy="836712"/>
          </a:xfrm>
        </p:spPr>
        <p:txBody>
          <a:bodyPr>
            <a:normAutofit/>
          </a:bodyPr>
          <a:lstStyle/>
          <a:p>
            <a:pPr marL="0" algn="ctr">
              <a:lnSpc>
                <a:spcPct val="90000"/>
              </a:lnSpc>
              <a:buNone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Федор Шаляпин, Герберт Уэллс и Максим Горький</a:t>
            </a:r>
          </a:p>
        </p:txBody>
      </p:sp>
      <p:pic>
        <p:nvPicPr>
          <p:cNvPr id="23556" name="Picture 4" descr="wells_gor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6076230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gorki_s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6730166" cy="4924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0" y="609329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М. Горький </a:t>
            </a:r>
            <a:r>
              <a:rPr lang="ru-RU" sz="2400" b="1" dirty="0">
                <a:latin typeface="Comic Sans MS" pitchFamily="66" charset="0"/>
                <a:cs typeface="Times New Roman" pitchFamily="18" charset="0"/>
              </a:rPr>
              <a:t>и 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И.В.Сталин</a:t>
            </a:r>
            <a:endParaRPr lang="ru-RU" sz="2400" b="1" dirty="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" y="5877272"/>
            <a:ext cx="9143999" cy="980728"/>
          </a:xfrm>
        </p:spPr>
        <p:txBody>
          <a:bodyPr>
            <a:normAutofit/>
          </a:bodyPr>
          <a:lstStyle/>
          <a:p>
            <a:pPr marL="0" algn="ctr">
              <a:lnSpc>
                <a:spcPct val="90000"/>
              </a:lnSpc>
              <a:buNone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Владимир Маяковский и Максим Горький</a:t>
            </a:r>
          </a:p>
          <a:p>
            <a:pPr marL="0" algn="ctr">
              <a:lnSpc>
                <a:spcPct val="90000"/>
              </a:lnSpc>
              <a:buNone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в Финляндии</a:t>
            </a:r>
          </a:p>
        </p:txBody>
      </p:sp>
      <p:pic>
        <p:nvPicPr>
          <p:cNvPr id="24580" name="Picture 4" descr="mayak_gor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6632"/>
            <a:ext cx="6875787" cy="54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250px-1900_yasnaya_polyana-gorky_and_tolstoy"/>
          <p:cNvPicPr>
            <a:picLocks noChangeAspect="1" noChangeArrowheads="1"/>
          </p:cNvPicPr>
          <p:nvPr/>
        </p:nvPicPr>
        <p:blipFill>
          <a:blip r:embed="rId2" cstate="print"/>
          <a:srcRect l="2706" r="5276" b="10150"/>
          <a:stretch>
            <a:fillRect/>
          </a:stretch>
        </p:blipFill>
        <p:spPr bwMode="auto">
          <a:xfrm>
            <a:off x="2411760" y="260648"/>
            <a:ext cx="3960440" cy="5546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021289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Максим Горький и Л.Н.Толстой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(Ясная Поляна)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00808"/>
            <a:ext cx="9144000" cy="428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Газета Горького "Новая Жизнь" поддерживала демократию и призывала к удержанию завоеваний Февральской революции и развитию социалистического общества во главе с Советами. Помимо этого в ней Горький осуждал бессмысленную и разоблачил стремление Временного правительства к победному концу войны.</a:t>
            </a:r>
          </a:p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К сожалению, интернациональная позиция газеты вызвала подозрения, и Горький был обвинен в измене родине и шпионаже</a:t>
            </a:r>
          </a:p>
          <a:p>
            <a:pPr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2300" b="1" dirty="0" smtClean="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znanium.com/images/0395/395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60648"/>
            <a:ext cx="3703267" cy="5832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260648"/>
            <a:ext cx="48600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Суматохина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Л.В.</a:t>
            </a:r>
          </a:p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М. Горький и писатели Сибири: Монография [Электронный ресурс] / Л.В.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Суматохина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; Российская академия наук. - М.: НИЦ ИНФРА-М, 2013. - 237 с.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924944"/>
            <a:ext cx="48245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 монографии с привлечением ранее неизвестных архивных источников исследуются личные и творческие отношения М. Горького с Г.Д. Гребенщиковым, В.Я. Шишковым, В.Я.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Зазубриным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, Вс.В. Ивановым, Л.Н. Сейфуллиной</a:t>
            </a:r>
          </a:p>
        </p:txBody>
      </p:sp>
    </p:spTree>
  </p:cSld>
  <p:clrMapOvr>
    <a:masterClrMapping/>
  </p:clrMapOvr>
  <p:transition advTm="1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&amp;Kcy;&amp;acy;&amp;rcy;&amp;tcy;&amp;icy;&amp;ncy;&amp;kcy;&amp;icy; &amp;pcy;&amp;ocy; &amp;zcy;&amp;acy;&amp;pcy;&amp;rcy;&amp;ocy;&amp;scy;&amp;ucy; &amp;Gcy;&amp;acy;&amp;zcy;&amp;iecy;&amp;tcy;&amp;acy; &amp;Gcy;&amp;ocy;&amp;rcy;&amp;softcy;&amp;kcy;&amp;ocy;&amp;gcy;&amp;ocy; &quot;&amp;Ncy;&amp;ocy;&amp;vcy;&amp;acy;&amp;yacy; &amp;ZHcy;&amp;icy;&amp;zcy;&amp;ncy;&amp;softcy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5417517" cy="6350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88" name="AutoShape 4" descr="&amp;Kcy;&amp;acy;&amp;rcy;&amp;tcy;&amp;icy;&amp;ncy;&amp;kcy;&amp;icy; &amp;pcy;&amp;ocy; &amp;zcy;&amp;acy;&amp;pcy;&amp;rcy;&amp;ocy;&amp;scy;&amp;ucy; &amp;Gcy;&amp;acy;&amp;zcy;&amp;iecy;&amp;tcy;&amp;acy; &amp;Gcy;&amp;ocy;&amp;rcy;&amp;softcy;&amp;kcy;&amp;ocy;&amp;gcy;&amp;ocy; &quot;&amp;Ncy;&amp;ocy;&amp;vcy;&amp;acy;&amp;yacy; &amp;ZHcy;&amp;icy;&amp;zcy;&amp;ncy;&amp;softcy;&quot;"/>
          <p:cNvSpPr>
            <a:spLocks noChangeAspect="1" noChangeArrowheads="1"/>
          </p:cNvSpPr>
          <p:nvPr/>
        </p:nvSpPr>
        <p:spPr bwMode="auto">
          <a:xfrm>
            <a:off x="155575" y="-2065338"/>
            <a:ext cx="6305550" cy="4305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&amp;Kcy;&amp;acy;&amp;rcy;&amp;tcy;&amp;icy;&amp;ncy;&amp;kcy;&amp;icy; &amp;pcy;&amp;ocy; &amp;zcy;&amp;acy;&amp;pcy;&amp;rcy;&amp;ocy;&amp;scy;&amp;ucy; &amp;Gcy;&amp;acy;&amp;zcy;&amp;iecy;&amp;tcy;&amp;acy; &amp;Gcy;&amp;ocy;&amp;rcy;&amp;softcy;&amp;kcy;&amp;ocy;&amp;gcy;&amp;ocy; &quot;&amp;Ncy;&amp;ocy;&amp;vcy;&amp;acy;&amp;yacy; &amp;ZHcy;&amp;icy;&amp;zcy;&amp;ncy;&amp;softcy;&quot;"/>
          <p:cNvSpPr>
            <a:spLocks noChangeAspect="1" noChangeArrowheads="1"/>
          </p:cNvSpPr>
          <p:nvPr/>
        </p:nvSpPr>
        <p:spPr bwMode="auto">
          <a:xfrm>
            <a:off x="155575" y="-2065338"/>
            <a:ext cx="6305550" cy="4305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1" descr="F:\Новая папка\Г\Новая_жизнь_(1905).jpg"/>
          <p:cNvPicPr>
            <a:picLocks noChangeAspect="1" noChangeArrowheads="1"/>
          </p:cNvPicPr>
          <p:nvPr/>
        </p:nvPicPr>
        <p:blipFill>
          <a:blip r:embed="rId3" cstate="print"/>
          <a:srcRect l="4905" b="16553"/>
          <a:stretch>
            <a:fillRect/>
          </a:stretch>
        </p:blipFill>
        <p:spPr bwMode="auto">
          <a:xfrm>
            <a:off x="3059832" y="1988841"/>
            <a:ext cx="5866528" cy="4576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00808"/>
            <a:ext cx="91440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20000"/>
              </a:spcBef>
              <a:defRPr/>
            </a:pPr>
            <a:r>
              <a:rPr lang="ru-RU" sz="2800" b="1" dirty="0" smtClean="0">
                <a:latin typeface="Comic Sans MS" pitchFamily="66" charset="0"/>
                <a:cs typeface="Times New Roman" pitchFamily="18" charset="0"/>
              </a:rPr>
              <a:t>С каким гневом Горький писал о проблеме </a:t>
            </a:r>
            <a:r>
              <a:rPr lang="en-US" sz="2800" b="1" dirty="0" smtClean="0">
                <a:latin typeface="Comic Sans MS" pitchFamily="66" charset="0"/>
                <a:cs typeface="Times New Roman" pitchFamily="18" charset="0"/>
              </a:rPr>
              <a:t>“</a:t>
            </a:r>
            <a:r>
              <a:rPr lang="ru-RU" sz="2800" b="1" dirty="0" smtClean="0">
                <a:latin typeface="Comic Sans MS" pitchFamily="66" charset="0"/>
                <a:cs typeface="Times New Roman" pitchFamily="18" charset="0"/>
              </a:rPr>
              <a:t>российской глупости</a:t>
            </a:r>
            <a:r>
              <a:rPr lang="en-US" sz="2800" b="1" dirty="0" smtClean="0">
                <a:latin typeface="Comic Sans MS" pitchFamily="66" charset="0"/>
                <a:cs typeface="Times New Roman" pitchFamily="18" charset="0"/>
              </a:rPr>
              <a:t>”</a:t>
            </a:r>
            <a:r>
              <a:rPr lang="ru-RU" sz="2800" b="1" dirty="0" smtClean="0">
                <a:latin typeface="Comic Sans MS" pitchFamily="66" charset="0"/>
                <a:cs typeface="Times New Roman" pitchFamily="18" charset="0"/>
              </a:rPr>
              <a:t>! Он считал, что "самый страшный враг свободы и права - внутри нас", "наша жестокость и весь тот хаос тёмных, анархических чувств, который воспитан в душе нашей бесстыдным гнётом монархии, её циничной жестокостью" – взято из газеты. </a:t>
            </a:r>
          </a:p>
          <a:p>
            <a:pPr indent="-342900" algn="ctr">
              <a:spcBef>
                <a:spcPct val="20000"/>
              </a:spcBef>
              <a:defRPr/>
            </a:pPr>
            <a:r>
              <a:rPr lang="ru-RU" sz="2800" b="1" dirty="0" smtClean="0">
                <a:latin typeface="Comic Sans MS" pitchFamily="66" charset="0"/>
                <a:cs typeface="Times New Roman" pitchFamily="18" charset="0"/>
              </a:rPr>
              <a:t>Ещё в Июльские дни Горький увидел устрашающий "выезд социальной революции.»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&amp;Kcy;&amp;acy;&amp;rcy;&amp;tcy;&amp;icy;&amp;ncy;&amp;kcy;&amp;icy; &amp;pcy;&amp;ocy; &amp;zcy;&amp;acy;&amp;pcy;&amp;rcy;&amp;ocy;&amp;scy;&amp;ucy; &amp;Gcy;&amp;acy;&amp;zcy;&amp;iecy;&amp;tcy;&amp;acy; &amp;Gcy;&amp;ocy;&amp;rcy;&amp;softcy;&amp;kcy;&amp;ocy;&amp;gcy;&amp;ocy; &quot;&amp;Ncy;&amp;ocy;&amp;vcy;&amp;acy;&amp;yacy; &amp;ZHcy;&amp;icy;&amp;zcy;&amp;ncy;&amp;softcy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556034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12776"/>
            <a:ext cx="9144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20000"/>
              </a:spcBef>
              <a:defRPr/>
            </a:pPr>
            <a:r>
              <a:rPr lang="ru-RU" sz="2600" b="1" dirty="0" smtClean="0">
                <a:latin typeface="Comic Sans MS" pitchFamily="66" charset="0"/>
                <a:cs typeface="Times New Roman" pitchFamily="18" charset="0"/>
              </a:rPr>
              <a:t>После Октябрьской революции </a:t>
            </a:r>
            <a:r>
              <a:rPr lang="en-US" sz="2600" b="1" dirty="0" smtClean="0">
                <a:latin typeface="Comic Sans MS" pitchFamily="66" charset="0"/>
                <a:cs typeface="Times New Roman" pitchFamily="18" charset="0"/>
              </a:rPr>
              <a:t>“</a:t>
            </a:r>
            <a:r>
              <a:rPr lang="ru-RU" sz="2600" b="1" dirty="0" smtClean="0">
                <a:latin typeface="Comic Sans MS" pitchFamily="66" charset="0"/>
                <a:cs typeface="Times New Roman" pitchFamily="18" charset="0"/>
              </a:rPr>
              <a:t>Новая жизнь</a:t>
            </a:r>
            <a:r>
              <a:rPr lang="en-US" sz="2600" b="1" dirty="0" smtClean="0">
                <a:latin typeface="Comic Sans MS" pitchFamily="66" charset="0"/>
                <a:cs typeface="Times New Roman" pitchFamily="18" charset="0"/>
              </a:rPr>
              <a:t>”</a:t>
            </a:r>
            <a:r>
              <a:rPr lang="ru-RU" sz="2600" b="1" dirty="0" smtClean="0">
                <a:latin typeface="Comic Sans MS" pitchFamily="66" charset="0"/>
                <a:cs typeface="Times New Roman" pitchFamily="18" charset="0"/>
              </a:rPr>
              <a:t> стала ярой противницей большевизма</a:t>
            </a:r>
          </a:p>
          <a:p>
            <a:pPr indent="-342900" algn="ctr">
              <a:spcBef>
                <a:spcPct val="20000"/>
              </a:spcBef>
              <a:defRPr/>
            </a:pPr>
            <a:r>
              <a:rPr lang="ru-RU" sz="2600" b="1" dirty="0" smtClean="0">
                <a:latin typeface="Comic Sans MS" pitchFamily="66" charset="0"/>
                <a:cs typeface="Times New Roman" pitchFamily="18" charset="0"/>
              </a:rPr>
              <a:t>Горький обвинил В.И. Ленина и "его приспешников" в уничтожении свободы печати, "авантюризме" и "догматизме", оправдании деспотизма власти.</a:t>
            </a:r>
          </a:p>
          <a:p>
            <a:pPr indent="-342900" algn="ctr">
              <a:spcBef>
                <a:spcPct val="20000"/>
              </a:spcBef>
              <a:defRPr/>
            </a:pPr>
            <a:r>
              <a:rPr lang="ru-RU" sz="2600" b="1" dirty="0" smtClean="0">
                <a:latin typeface="Comic Sans MS" pitchFamily="66" charset="0"/>
                <a:cs typeface="Times New Roman" pitchFamily="18" charset="0"/>
              </a:rPr>
              <a:t>Горький был согласен с "врагами", что "большевизм - национальное несчастие, ибо он грозит уничтожить слабые зародыши русской культуры в хаосе возбуждённых им грубых инстинктов" </a:t>
            </a:r>
          </a:p>
          <a:p>
            <a:pPr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b="1" dirty="0" smtClean="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96752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Отец, Максим Савватиевич Пешков (1840-1871),  сын солдата, разжалованного из офицеров, столяр-краснодеревщик. В последние годы работал управляющим пароходной конторой, умер от холеры.</a:t>
            </a:r>
          </a:p>
          <a:p>
            <a:pPr algn="ctr"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Мать, Варвара Васильевна Каширина (1842-1879) из мещанской семьи; рано овдовев, вторично вышла замуж, умерла от чахотки.</a:t>
            </a:r>
          </a:p>
          <a:p>
            <a:pPr algn="ctr"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Мать Горького никакого влияния на жизнь сына не имела, ибо, считая его причиной смерти отца, вскоре выйдя замуж второй раз, уже сдала его на руки деда, который и начал воспитание маленького Максима с псалтири и часослова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Документы библио\Вытовтова\скан Вытовтова\123 - 0002.tif"/>
          <p:cNvPicPr>
            <a:picLocks noChangeAspect="1" noChangeArrowheads="1"/>
          </p:cNvPicPr>
          <p:nvPr/>
        </p:nvPicPr>
        <p:blipFill>
          <a:blip r:embed="rId2" cstate="print"/>
          <a:srcRect l="6490" t="4255" r="41589" b="38151"/>
          <a:stretch>
            <a:fillRect/>
          </a:stretch>
        </p:blipFill>
        <p:spPr bwMode="auto">
          <a:xfrm>
            <a:off x="5148064" y="332656"/>
            <a:ext cx="3762051" cy="576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79512" y="3032085"/>
            <a:ext cx="475252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Библиография о </a:t>
            </a:r>
          </a:p>
          <a:p>
            <a:pPr marR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М. Горьком очень обширна. Здесь дается только книжная библиография в основном последних лет. Более подробные библиографии можно найти в специальных указателях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265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Ш Ю 54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Юнович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, М. М.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А. М. Горький - пропагандист науки / М. М.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Юнович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. - М. : Сов. писатель, 1955. - 223 с</a:t>
            </a:r>
          </a:p>
        </p:txBody>
      </p:sp>
    </p:spTree>
  </p:cSld>
  <p:clrMapOvr>
    <a:masterClrMapping/>
  </p:clrMapOvr>
  <p:transition advTm="1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00808"/>
            <a:ext cx="864096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Естественно, после таких заявлений правительство отнеслось к Горькому шквалом жесткой критики и обвинений, несмотря на то что Горький не только ругал большевиков, но и отдавал им должное.</a:t>
            </a:r>
          </a:p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16 июля 1918 с согласия Ленина газета была закрыта окончательно. </a:t>
            </a:r>
          </a:p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После покушения на Ленина. Горький вновь сблизился с ним и с большевиками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&amp;Kcy;&amp;acy;&amp;rcy;&amp;tcy;&amp;icy;&amp;ncy;&amp;kcy;&amp;icy; &amp;pcy;&amp;ocy; &amp;zcy;&amp;acy;&amp;pcy;&amp;rcy;&amp;ocy;&amp;scy;&amp;ucy; &amp;gcy;&amp;ocy;&amp;rcy;&amp;softcy;&amp;kcy;&amp;icy;&amp;jcy; &amp;icy; &amp;lcy;&amp;iecy;&amp;ncy;&amp;icy;&amp;ncy;"/>
          <p:cNvSpPr>
            <a:spLocks noChangeAspect="1" noChangeArrowheads="1"/>
          </p:cNvSpPr>
          <p:nvPr/>
        </p:nvSpPr>
        <p:spPr bwMode="auto">
          <a:xfrm>
            <a:off x="155575" y="-1622425"/>
            <a:ext cx="4762500" cy="3390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 descr="F:\Новая папка\Г\x1-u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5571492" cy="4457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F:\Новая папка\Г\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140968"/>
            <a:ext cx="5094312" cy="3626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484784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mic Sans MS" pitchFamily="66" charset="0"/>
                <a:cs typeface="Times New Roman" pitchFamily="18" charset="0"/>
              </a:rPr>
              <a:t>В 1921 г. Горький уезжает за границу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Согласно </a:t>
            </a:r>
            <a:r>
              <a:rPr lang="ru-RU" sz="2400" b="1" dirty="0">
                <a:latin typeface="Comic Sans MS" pitchFamily="66" charset="0"/>
                <a:cs typeface="Times New Roman" pitchFamily="18" charset="0"/>
              </a:rPr>
              <a:t>широко 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распространённой </a:t>
            </a:r>
            <a:r>
              <a:rPr lang="ru-RU" sz="2400" b="1" dirty="0">
                <a:latin typeface="Comic Sans MS" pitchFamily="66" charset="0"/>
                <a:cs typeface="Times New Roman" pitchFamily="18" charset="0"/>
              </a:rPr>
              <a:t>версии, он сделал это по настоянию Ленина, который беспокоился за здоровье великого писателя в связи с обострением его болезни (туберкулеза). </a:t>
            </a:r>
            <a:endParaRPr lang="ru-RU" sz="2400" b="1" dirty="0" smtClean="0"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Между </a:t>
            </a:r>
            <a:r>
              <a:rPr lang="ru-RU" sz="2400" b="1" dirty="0">
                <a:latin typeface="Comic Sans MS" pitchFamily="66" charset="0"/>
                <a:cs typeface="Times New Roman" pitchFamily="18" charset="0"/>
              </a:rPr>
              <a:t>тем более глубинной причиной могло стать нарастание идейных противоречий в позициях Горького, вождя мирового пролетариата и других лидеров советского 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государства </a:t>
            </a:r>
            <a:endParaRPr lang="ru-RU" sz="2400" b="1" dirty="0"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3045820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49.radikal.ru/i126/1202/3c/7aa97ed811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264696" cy="4545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013176"/>
            <a:ext cx="9036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 честь 60-летия литератора в 1928 г. советское правительство и лично товарищ Сталин пригласили Горького приехать в Советский Союз, организовав ему торжественный приём </a:t>
            </a:r>
          </a:p>
        </p:txBody>
      </p:sp>
    </p:spTree>
    <p:extLst>
      <p:ext uri="{BB962C8B-B14F-4D97-AF65-F5344CB8AC3E}">
        <p14:creationId xmlns:p14="http://schemas.microsoft.com/office/powerpoint/2010/main" xmlns="" val="321552506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44824"/>
            <a:ext cx="8677472" cy="312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18 июня 1936 году - A. M. Горький умер в Москве, похоронен на Красной площади.</a:t>
            </a:r>
          </a:p>
          <a:p>
            <a:pPr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Смерть Горького была окружена атмосферой таинственности, как и смерть его сына Максима Пешкова. Однако версии о насильственной смерти обоих до сих пор не нашли документального подтверждения. Урна с прахом Горького помещена в Кремлевской стене в Москве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&amp;Kcy;&amp;acy;&amp;rcy;&amp;tcy;&amp;icy;&amp;ncy;&amp;kcy;&amp;icy; &amp;pcy;&amp;ocy; &amp;zcy;&amp;acy;&amp;pcy;&amp;rcy;&amp;ocy;&amp;scy;&amp;ucy; &amp;pcy;&amp;ocy;&amp;khcy;&amp;ocy;&amp;rcy;&amp;ocy;&amp;ncy;&amp;ycy; &amp;gcy;&amp;ocy;&amp;rcy;&amp;softcy;&amp;kcy;&amp;ocy;&amp;gcy;&amp;ocy;"/>
          <p:cNvPicPr>
            <a:picLocks noChangeAspect="1" noChangeArrowheads="1"/>
          </p:cNvPicPr>
          <p:nvPr/>
        </p:nvPicPr>
        <p:blipFill>
          <a:blip r:embed="rId2" cstate="print"/>
          <a:srcRect t="11368"/>
          <a:stretch>
            <a:fillRect/>
          </a:stretch>
        </p:blipFill>
        <p:spPr bwMode="auto">
          <a:xfrm>
            <a:off x="395536" y="404664"/>
            <a:ext cx="8562975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0" y="2247900"/>
            <a:ext cx="7747000" cy="387826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196752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Comic Sans MS" pitchFamily="66" charset="0"/>
                <a:cs typeface="Times New Roman" pitchFamily="18" charset="0"/>
              </a:rPr>
              <a:t>2013 году имя Горького носят 2110 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улиц, </a:t>
            </a:r>
            <a:r>
              <a:rPr lang="ru-RU" sz="2400" b="1" dirty="0">
                <a:latin typeface="Comic Sans MS" pitchFamily="66" charset="0"/>
                <a:cs typeface="Times New Roman" pitchFamily="18" charset="0"/>
              </a:rPr>
              <a:t>проспектов и переулков в России, а ещё 395 носят имя Максима 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Горького</a:t>
            </a:r>
          </a:p>
          <a:p>
            <a:pPr indent="-34290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Город Горький — название Нижнего Новгорода с 1932 по 1990 годы.</a:t>
            </a:r>
          </a:p>
          <a:p>
            <a:pPr indent="-34290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Горьковское направление Московской железной дороги</a:t>
            </a:r>
          </a:p>
          <a:p>
            <a:pPr indent="-34290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Посёлок Горьковское в Ленинградской области.</a:t>
            </a:r>
          </a:p>
          <a:p>
            <a:pPr indent="-34290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Посёлок Горьковский (Волгоградская область) (бывший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Воропоново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).</a:t>
            </a:r>
          </a:p>
          <a:p>
            <a:pPr indent="-34290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Станции метро в Санкт-Петербурге и Нижнем Новгороде, а также ранее в Москве с 1979 по 1990 гг. </a:t>
            </a:r>
          </a:p>
        </p:txBody>
      </p:sp>
    </p:spTree>
    <p:extLst>
      <p:ext uri="{BB962C8B-B14F-4D97-AF65-F5344CB8AC3E}">
        <p14:creationId xmlns:p14="http://schemas.microsoft.com/office/powerpoint/2010/main" xmlns="" val="250877075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5715000" cy="5185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612770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latin typeface="Comic Sans MS" pitchFamily="66" charset="0"/>
                <a:cs typeface="Times New Roman" pitchFamily="18" charset="0"/>
              </a:rPr>
              <a:t>Дом-музей 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Максима Горького </a:t>
            </a:r>
            <a:r>
              <a:rPr lang="ru-RU" sz="2400" b="1" dirty="0">
                <a:latin typeface="Comic Sans MS" pitchFamily="66" charset="0"/>
                <a:cs typeface="Times New Roman" pitchFamily="18" charset="0"/>
              </a:rPr>
              <a:t>в 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Нижнем Новгороде </a:t>
            </a:r>
            <a:endParaRPr lang="ru-RU" sz="2400" b="1" dirty="0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04664"/>
            <a:ext cx="2744788" cy="3659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thumb/4/44/The_Soviet_Union_1956_CPA_1969_stamp_%28Maxim_Gorky_%28after_Vasily_Yefanov%29_and_Scene_from_The_Mother%29.jpg/1280px-The_Soviet_Union_1956_CPA_1969_stamp_%28Maxim_Gorky_%28after_Vasily_Yefanov%29_and_Scene_from_The_Mother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032448" cy="2854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upload.wikimedia.org/wikipedia/commons/thumb/1/10/1958_CPA_2136.jpg/800px-1958_CPA_2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233368" cy="4579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32403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Почтовые марки</a:t>
            </a:r>
            <a:endParaRPr lang="ru-RU" sz="2400" b="1" dirty="0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074" name="Picture 2" descr="&amp;Kcy;&amp;acy;&amp;rcy;&amp;tcy;&amp;icy;&amp;ncy;&amp;kcy;&amp;icy; &amp;pcy;&amp;ocy; &amp;zcy;&amp;acy;&amp;pcy;&amp;rcy;&amp;ocy;&amp;scy;&amp;ucy; &amp;pcy;&amp;ocy;&amp;chcy;&amp;tcy;&amp;ocy;&amp;vcy;&amp;ycy;&amp;iecy; &amp;mcy;&amp;acy;&amp;rcy;&amp;kcy;&amp;icy; &amp;gcy;&amp;ocy;&amp;rcy;&amp;softcy;&amp;kcy;&amp;icy;&amp;j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356992"/>
            <a:ext cx="4931675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45082309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4716016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Детство писателя прошло в недоброй атмосфере в доме деспотичного деда Василия Васильевича Каширина, который в молодости бурлачил, затем разбогател, стал владельцем красильного заведения, в старости разорился.  Но не все было так плохо: дед обучал мальчика по церковным книгам, бабушка Акулина Ивановна приобщила внука к народным песням и сказкам, но главное - заменила мать, "насытив", по словам самого Горького, "крепкой силой для трудной жизни“</a:t>
            </a:r>
            <a:endParaRPr lang="en-US" sz="2400" b="1" dirty="0" smtClean="0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" name="Picture 4" descr="Пешков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8192" y="476672"/>
            <a:ext cx="3693428" cy="4896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148064" y="5661248"/>
            <a:ext cx="3995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На фото – Памятник Алеше Пешкову</a:t>
            </a:r>
          </a:p>
        </p:txBody>
      </p:sp>
      <p:sp>
        <p:nvSpPr>
          <p:cNvPr id="44034" name="AutoShape 2" descr="&amp;Kcy;&amp;acy;&amp;rcy;&amp;tcy;&amp;icy;&amp;ncy;&amp;kcy;&amp;icy; &amp;pcy;&amp;ocy; &amp;zcy;&amp;acy;&amp;pcy;&amp;rcy;&amp;ocy;&amp;scy;&amp;ucy; &amp;dcy;&amp;ocy;&amp;mcy; &amp;gcy;&amp;dcy;&amp;iecy; &amp;rcy;&amp;ocy;&amp;dcy;&amp;icy;&amp;lcy;&amp;scy;&amp;yacy; &amp;gcy;&amp;ocy;&amp;rcy;&amp;softcy;&amp;kcy;&amp;icy;&amp;jcy;"/>
          <p:cNvSpPr>
            <a:spLocks noChangeAspect="1" noChangeArrowheads="1"/>
          </p:cNvSpPr>
          <p:nvPr/>
        </p:nvSpPr>
        <p:spPr bwMode="auto">
          <a:xfrm>
            <a:off x="155575" y="-2857500"/>
            <a:ext cx="9163050" cy="596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6" name="AutoShape 4" descr="&amp;Kcy;&amp;acy;&amp;rcy;&amp;tcy;&amp;icy;&amp;ncy;&amp;kcy;&amp;icy; &amp;pcy;&amp;ocy; &amp;zcy;&amp;acy;&amp;pcy;&amp;rcy;&amp;ocy;&amp;scy;&amp;ucy; &amp;dcy;&amp;ocy;&amp;mcy; &amp;gcy;&amp;dcy;&amp;iecy; &amp;rcy;&amp;ocy;&amp;dcy;&amp;icy;&amp;lcy;&amp;scy;&amp;yacy; &amp;gcy;&amp;ocy;&amp;rcy;&amp;softcy;&amp;kcy;&amp;icy;&amp;jcy;"/>
          <p:cNvSpPr>
            <a:spLocks noChangeAspect="1" noChangeArrowheads="1"/>
          </p:cNvSpPr>
          <p:nvPr/>
        </p:nvSpPr>
        <p:spPr bwMode="auto">
          <a:xfrm>
            <a:off x="155575" y="-2857500"/>
            <a:ext cx="9163050" cy="596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78092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Данное, третье издание содержит материал, достаточно известный по трудам биографов А.М.Горького, произведены некоторые другие сокращения </a:t>
            </a:r>
          </a:p>
        </p:txBody>
      </p:sp>
      <p:pic>
        <p:nvPicPr>
          <p:cNvPr id="64514" name="Picture 2" descr="D:\Документы библио\Вытовтова\скан Вытовтова\123 - 0001.tif"/>
          <p:cNvPicPr>
            <a:picLocks noChangeAspect="1" noChangeArrowheads="1"/>
          </p:cNvPicPr>
          <p:nvPr/>
        </p:nvPicPr>
        <p:blipFill>
          <a:blip r:embed="rId2" cstate="print"/>
          <a:srcRect l="8362" t="3625" r="39791" b="39575"/>
          <a:stretch>
            <a:fillRect/>
          </a:stretch>
        </p:blipFill>
        <p:spPr bwMode="auto">
          <a:xfrm>
            <a:off x="5292080" y="260648"/>
            <a:ext cx="3609593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2606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Ш М 17 Максимов, П.  </a:t>
            </a:r>
          </a:p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Воспоминания о Горьком. (Переписка и встречи) / П. Максимов. - 3-е изд.,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испр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. и доп. - М. : Сов. писатель, 1956. - 192 с </a:t>
            </a:r>
          </a:p>
        </p:txBody>
      </p:sp>
    </p:spTree>
  </p:cSld>
  <p:clrMapOvr>
    <a:masterClrMapping/>
  </p:clrMapOvr>
  <p:transition advTm="10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56792"/>
            <a:ext cx="9144000" cy="428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Киностудия имени М. Горького (Москва).</a:t>
            </a:r>
          </a:p>
          <a:p>
            <a:pPr indent="-34290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Государственная премия РСФСР имени М. Горького.</a:t>
            </a:r>
          </a:p>
          <a:p>
            <a:pPr indent="-34290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Самолёт АНТ-20 «Максим Горький»</a:t>
            </a:r>
          </a:p>
          <a:p>
            <a:pPr indent="-34290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 Нижнем Новгороде Центральная районная детская библиотека, академический драматический театр, государственный педагогический университет, улица, а также площадь, в центре которой установлен памятник писателю  носят имя М. Горького. Но самой важной достопримечательностью является музей-квартира М. Горького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9"/>
            <a:ext cx="5040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Суматохина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, Л. В. Идея "собирания Руси" в творчестве М. Горького и Г. Д. Гребенщикова 1910-х годов [Электронный ресурс] / Л. В.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Суматохина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// Максим Горький: взгляд из XXI века / Горьковские юбилейные чтения 2008 года: Материалы Международной конференции (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москва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, 2008 г.). - М. : Наука, 2010. - С. 206-213</a:t>
            </a:r>
          </a:p>
        </p:txBody>
      </p:sp>
      <p:pic>
        <p:nvPicPr>
          <p:cNvPr id="66564" name="Picture 4" descr="http://znanium.com/images/0444/444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32656"/>
            <a:ext cx="3775470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941168"/>
            <a:ext cx="5184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Труд создан по итогам Международной научной юбилейной конференции «Горьковские чтения»</a:t>
            </a:r>
          </a:p>
        </p:txBody>
      </p:sp>
    </p:spTree>
  </p:cSld>
  <p:clrMapOvr>
    <a:masterClrMapping/>
  </p:clrMapOvr>
  <p:transition advTm="10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66957"/>
            <a:ext cx="28803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Памятники</a:t>
            </a:r>
            <a:endParaRPr lang="ru-RU" sz="2400" b="1" dirty="0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7410" name="Picture 2" descr="https://upload.wikimedia.org/wikipedia/commons/a/a4/%D0%9F%D0%B0%D0%BC%D1%8F%D1%82%D0%BD%D0%B8%D0%BA_%D0%93%D0%BE%D1%80%D1%8C%D0%BA%D0%BE%D0%BC%D1%83_%D0%B2_%D0%9A%D0%B8%D1%88%D0%B8%D0%BD%D1%91%D0%B2%D0%B5_%282015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32"/>
            <a:ext cx="2865012" cy="3863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69689" y="1196752"/>
            <a:ext cx="2874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mic Sans MS" pitchFamily="66" charset="0"/>
                <a:cs typeface="Times New Roman" pitchFamily="18" charset="0"/>
              </a:rPr>
              <a:t>Памятник в Кишинёве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8111" y="4941168"/>
            <a:ext cx="2810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Comic Sans MS" pitchFamily="66" charset="0"/>
                <a:cs typeface="Times New Roman" pitchFamily="18" charset="0"/>
              </a:rPr>
              <a:t>Памятник в Ялте</a:t>
            </a:r>
          </a:p>
        </p:txBody>
      </p:sp>
      <p:pic>
        <p:nvPicPr>
          <p:cNvPr id="17412" name="Picture 4" descr="https://upload.wikimedia.org/wikipedia/ru/thumb/6/63/%D0%AF%D0%BB%D1%82%D0%B0-%D0%9F%D0%B0%D0%BC%D1%8F%D1%82%D0%BD%D0%B8%D0%BA_%D0%93%D0%BE%D1%80%D1%8C%D0%BA%D0%BE%D0%BC%D1%83.jpg/800px-%D0%AF%D0%BB%D1%82%D0%B0-%D0%9F%D0%B0%D0%BC%D1%8F%D1%82%D0%BD%D0%B8%D0%BA_%D0%93%D0%BE%D1%80%D1%8C%D0%BA%D0%BE%D0%BC%D1%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2664295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upload.wikimedia.org/wikipedia/commons/thumb/b/b8/%D0%9F%D0%B0%D0%BC%D1%8F%D1%82%D0%BD%D0%B8%D0%BA_%D0%93%D0%BE%D1%80%D1%8C%D0%BA%D0%BE%D0%BC%D1%83_%282015%29.JPG/1280px-%D0%9F%D0%B0%D0%BC%D1%8F%D1%82%D0%BD%D0%B8%D0%BA_%D0%93%D0%BE%D1%80%D1%8C%D0%BA%D0%BE%D0%BC%D1%83_%282015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49080"/>
            <a:ext cx="3281809" cy="2623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32241" y="4293096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mic Sans MS" pitchFamily="66" charset="0"/>
                <a:cs typeface="Times New Roman" pitchFamily="18" charset="0"/>
              </a:rPr>
              <a:t>Памятник в Мелитополе</a:t>
            </a:r>
          </a:p>
        </p:txBody>
      </p:sp>
    </p:spTree>
    <p:extLst>
      <p:ext uri="{BB962C8B-B14F-4D97-AF65-F5344CB8AC3E}">
        <p14:creationId xmlns:p14="http://schemas.microsoft.com/office/powerpoint/2010/main" xmlns="" val="236948672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836712"/>
            <a:ext cx="40563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Талант развивается из чувства любви к делу, возможно даже, что талант — в сущности его — и есть любовь к делу, к процессу работы. </a:t>
            </a:r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М. Горький</a:t>
            </a:r>
          </a:p>
        </p:txBody>
      </p:sp>
      <p:sp>
        <p:nvSpPr>
          <p:cNvPr id="62466" name="AutoShape 2" descr="&amp;Kcy;&amp;acy;&amp;rcy;&amp;tcy;&amp;icy;&amp;ncy;&amp;kcy;&amp;icy; &amp;pcy;&amp;ocy; &amp;zcy;&amp;acy;&amp;pcy;&amp;rcy;&amp;ocy;&amp;scy;&amp;ucy; &amp;gcy;&amp;ocy;&amp;rcy;&amp;softcy;&amp;kcy;&amp;icy;&amp;jcy;"/>
          <p:cNvSpPr>
            <a:spLocks noChangeAspect="1" noChangeArrowheads="1"/>
          </p:cNvSpPr>
          <p:nvPr/>
        </p:nvSpPr>
        <p:spPr bwMode="auto">
          <a:xfrm>
            <a:off x="155575" y="-1790700"/>
            <a:ext cx="4953000" cy="3733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467" name="Picture 3" descr="F:\Новая папка\Г\5b98aaa1853277d12029c82db1604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2241" y="404665"/>
            <a:ext cx="4603328" cy="4392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4365104"/>
            <a:ext cx="9144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 «Здесь смеялись мало, и не всегда было ясно, над чем смеются. Я чувствовал себя чужим в доме, и вся эта жизнь возбуждала меня десятками уколов, настраивая подозрительно, заставляя присматриваться ко всему с напряжённым вниманием».</a:t>
            </a:r>
          </a:p>
          <a:p>
            <a:pPr algn="r">
              <a:spcBef>
                <a:spcPct val="50000"/>
              </a:spcBef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 (Максим Горький,«Детство».) </a:t>
            </a:r>
          </a:p>
        </p:txBody>
      </p:sp>
      <p:pic>
        <p:nvPicPr>
          <p:cNvPr id="68610" name="Picture 2" descr="F:\Новая папка\Г\wx1080.jpg"/>
          <p:cNvPicPr>
            <a:picLocks noChangeAspect="1" noChangeArrowheads="1"/>
          </p:cNvPicPr>
          <p:nvPr/>
        </p:nvPicPr>
        <p:blipFill>
          <a:blip r:embed="rId2" cstate="print"/>
          <a:srcRect r="10811"/>
          <a:stretch>
            <a:fillRect/>
          </a:stretch>
        </p:blipFill>
        <p:spPr bwMode="auto">
          <a:xfrm>
            <a:off x="827584" y="188640"/>
            <a:ext cx="7560840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nigniy_003"/>
          <p:cNvPicPr>
            <a:picLocks noChangeAspect="1" noChangeArrowheads="1"/>
          </p:cNvPicPr>
          <p:nvPr/>
        </p:nvPicPr>
        <p:blipFill>
          <a:blip r:embed="rId2" cstate="print"/>
          <a:srcRect l="4903" t="34935" r="4903" b="2531"/>
          <a:stretch>
            <a:fillRect/>
          </a:stretch>
        </p:blipFill>
        <p:spPr bwMode="auto">
          <a:xfrm>
            <a:off x="1043608" y="260648"/>
            <a:ext cx="7230271" cy="3480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3861048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/>
              <a:t>  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Весной 1872 года после раздела наследства большая семья Кашириных разъехалась. Алеша Пешков в дом на Успенском съезде больше не возвращался. Осталась только память о той «невыразимо странной жизни», где перемешалось все: доброта и злоба, грязь и красота, жестокость и милосердие, любовь и ненависть, здесь же жила и вера в мудрость и труда, в неисчерпаемую силу человека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4104456" cy="3781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 семи лет Горького отдали в школу, где он учился пять месяцев. Учился плохо, школьные порядки ненавидел, товарищей тоже, ибо всегда любил уединение. Заразившись в школе оспой, Максим Горький кончил учение и больше в школе не учился</a:t>
            </a:r>
          </a:p>
        </p:txBody>
      </p:sp>
      <p:pic>
        <p:nvPicPr>
          <p:cNvPr id="41986" name="Picture 2" descr="&amp;Kcy;&amp;acy;&amp;rcy;&amp;tcy;&amp;icy;&amp;ncy;&amp;kcy;&amp;icy; &amp;pcy;&amp;ocy; &amp;zcy;&amp;acy;&amp;pcy;&amp;rcy;&amp;ocy;&amp;scy;&amp;ucy; &amp;shcy;&amp;kcy;&amp;ocy;&amp;lcy;&amp;acy; &amp;gcy;&amp;dcy;&amp;iecy; &amp;ucy;&amp;chcy;&amp;icy;&amp;lcy;&amp;scy;&amp;yacy; &amp;gcy;&amp;ocy;&amp;rcy;&amp;softcy;&amp;kcy;&amp;icy;&amp;jcy;"/>
          <p:cNvPicPr>
            <a:picLocks noChangeAspect="1" noChangeArrowheads="1"/>
          </p:cNvPicPr>
          <p:nvPr/>
        </p:nvPicPr>
        <p:blipFill>
          <a:blip r:embed="rId2" cstate="print"/>
          <a:srcRect l="46199" t="13476"/>
          <a:stretch>
            <a:fillRect/>
          </a:stretch>
        </p:blipFill>
        <p:spPr bwMode="auto">
          <a:xfrm>
            <a:off x="4499992" y="404664"/>
            <a:ext cx="4378124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432048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С 1878 началась его жизнь "в людях", жил в трущобах, среди босяков; странствуя, перебивался подёнщиной. Побывал в Поволжье, на Дону, Украине, в Южной </a:t>
            </a:r>
            <a:r>
              <a:rPr lang="ru-RU" sz="2400" b="1" dirty="0" err="1" smtClean="0">
                <a:latin typeface="Comic Sans MS" pitchFamily="66" charset="0"/>
                <a:cs typeface="Times New Roman" pitchFamily="18" charset="0"/>
              </a:rPr>
              <a:t>Бесарабии</a:t>
            </a:r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, Крыму, на Кавказе. Не раз арестовывался за общественно-политическую деятельность </a:t>
            </a:r>
            <a:endParaRPr lang="ru-RU" dirty="0" smtClean="0"/>
          </a:p>
        </p:txBody>
      </p:sp>
      <p:pic>
        <p:nvPicPr>
          <p:cNvPr id="3" name="Picture 2" descr="&amp;Kcy;&amp;acy;&amp;rcy;&amp;tcy;&amp;icy;&amp;ncy;&amp;kcy;&amp;icy; &amp;pcy;&amp;ocy; &amp;zcy;&amp;acy;&amp;pcy;&amp;rcy;&amp;ocy;&amp;scy;&amp;ucy; &amp;mcy;&amp;acy;&amp;kcy;&amp;scy;&amp;icy;&amp;mcy; &amp;scy;&amp;acy;&amp;vcy;&amp;vcy;&amp;acy;&amp;tcy;&amp;icy;&amp;iecy;&amp;vcy;&amp;icy;&amp;chcy; &amp;pcy;&amp;iecy;&amp;shcy;&amp;kcy;&amp;ocy;&amp;vcy; &amp;fcy;&amp;ocy;&amp;tcy;&amp;o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76672"/>
            <a:ext cx="4081849" cy="468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</TotalTime>
  <Words>1978</Words>
  <Application>Microsoft Office PowerPoint</Application>
  <PresentationFormat>Экран (4:3)</PresentationFormat>
  <Paragraphs>132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Екатерина Павловна Волжина</vt:lpstr>
      <vt:lpstr>Слайд 19</vt:lpstr>
      <vt:lpstr>Слайд 20</vt:lpstr>
      <vt:lpstr>Эмиграция 1905-1917</vt:lpstr>
      <vt:lpstr>Эмиграция 1917-1928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М. Горький – «писатель великий,  трогательный и совершенно необходимый сегодня» </dc:title>
  <cp:lastModifiedBy>krisanova_tn</cp:lastModifiedBy>
  <cp:revision>64</cp:revision>
  <dcterms:modified xsi:type="dcterms:W3CDTF">2018-04-09T05:36:47Z</dcterms:modified>
</cp:coreProperties>
</file>